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77" r:id="rId2"/>
    <p:sldId id="275" r:id="rId3"/>
    <p:sldId id="272" r:id="rId4"/>
    <p:sldId id="256" r:id="rId5"/>
    <p:sldId id="257" r:id="rId6"/>
    <p:sldId id="273" r:id="rId7"/>
    <p:sldId id="260" r:id="rId8"/>
    <p:sldId id="264" r:id="rId9"/>
    <p:sldId id="262" r:id="rId10"/>
    <p:sldId id="274" r:id="rId11"/>
    <p:sldId id="261" r:id="rId12"/>
    <p:sldId id="269" r:id="rId13"/>
    <p:sldId id="259" r:id="rId14"/>
    <p:sldId id="271" r:id="rId15"/>
    <p:sldId id="279" r:id="rId16"/>
    <p:sldId id="263" r:id="rId17"/>
    <p:sldId id="266" r:id="rId18"/>
    <p:sldId id="278"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7" autoAdjust="0"/>
    <p:restoredTop sz="94660"/>
  </p:normalViewPr>
  <p:slideViewPr>
    <p:cSldViewPr snapToGrid="0">
      <p:cViewPr varScale="1">
        <p:scale>
          <a:sx n="84" d="100"/>
          <a:sy n="84" d="100"/>
        </p:scale>
        <p:origin x="189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19-09-2021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19-09-2021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19-09-2021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19-09-2021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p:transition spd="slow" advClick="0" advTm="20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1F03DC-65AA-4A39-AE31-224E2C113C4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MAP UI</a:t>
            </a:r>
          </a:p>
        </p:txBody>
      </p:sp>
      <p:pic>
        <p:nvPicPr>
          <p:cNvPr id="4" name="Content Placeholder 3">
            <a:extLst>
              <a:ext uri="{FF2B5EF4-FFF2-40B4-BE49-F238E27FC236}">
                <a16:creationId xmlns:a16="http://schemas.microsoft.com/office/drawing/2014/main" id="{EEE06CAF-15DE-4B68-8E87-5CDCBB675F0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533525" y="1444213"/>
            <a:ext cx="9503097" cy="5345491"/>
          </a:xfrm>
          <a:prstGeom prst="rect">
            <a:avLst/>
          </a:prstGeom>
        </p:spPr>
      </p:pic>
    </p:spTree>
    <p:extLst>
      <p:ext uri="{BB962C8B-B14F-4D97-AF65-F5344CB8AC3E}">
        <p14:creationId xmlns:p14="http://schemas.microsoft.com/office/powerpoint/2010/main" val="260157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C5914-BDBF-48F7-A254-93AF3B5D4B52}"/>
              </a:ext>
            </a:extLst>
          </p:cNvPr>
          <p:cNvSpPr>
            <a:spLocks noGrp="1"/>
          </p:cNvSpPr>
          <p:nvPr>
            <p:ph type="title"/>
          </p:nvPr>
        </p:nvSpPr>
        <p:spPr>
          <a:xfrm>
            <a:off x="838200" y="365125"/>
            <a:ext cx="10515600" cy="1325563"/>
          </a:xfrm>
        </p:spPr>
        <p:txBody>
          <a:bodyPr>
            <a:normAutofit/>
          </a:bodyPr>
          <a:lstStyle/>
          <a:p>
            <a:r>
              <a:rPr lang="en-US" sz="5400" dirty="0"/>
              <a:t>Taxi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A517E-CC00-429E-BCF5-8AF241B64DFF}"/>
              </a:ext>
            </a:extLst>
          </p:cNvPr>
          <p:cNvSpPr>
            <a:spLocks noGrp="1"/>
          </p:cNvSpPr>
          <p:nvPr>
            <p:ph idx="1"/>
          </p:nvPr>
        </p:nvSpPr>
        <p:spPr>
          <a:xfrm>
            <a:off x="838200" y="1929384"/>
            <a:ext cx="10515600" cy="4251960"/>
          </a:xfrm>
        </p:spPr>
        <p:txBody>
          <a:bodyPr>
            <a:normAutofit/>
          </a:bodyPr>
          <a:lstStyle/>
          <a:p>
            <a:pPr marL="228600" lvl="0" indent="-168275" rtl="0">
              <a:spcBef>
                <a:spcPts val="0"/>
              </a:spcBef>
              <a:spcAft>
                <a:spcPts val="0"/>
              </a:spcAft>
              <a:buClr>
                <a:schemeClr val="dk1"/>
              </a:buClr>
              <a:buSzPct val="100000"/>
              <a:buChar char="●"/>
            </a:pPr>
            <a:r>
              <a:rPr lang="en-US" sz="1500" dirty="0"/>
              <a:t>Purpose - Generate initial random coordinates and then move taxi free in given boundary.</a:t>
            </a:r>
          </a:p>
          <a:p>
            <a:pPr marL="228600" lvl="0" indent="-168275" rtl="0">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p>
          <a:p>
            <a:pPr marL="228600" lvl="0" indent="-168275" rtl="0">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p>
          <a:p>
            <a:pPr marL="228600" lvl="0" indent="-168275" rtl="0">
              <a:spcBef>
                <a:spcPts val="1000"/>
              </a:spcBef>
              <a:spcAft>
                <a:spcPts val="0"/>
              </a:spcAft>
              <a:buClr>
                <a:schemeClr val="dk1"/>
              </a:buClr>
              <a:buSzPct val="100000"/>
              <a:buChar char="●"/>
            </a:pPr>
            <a:r>
              <a:rPr lang="en-US" sz="1500" dirty="0"/>
              <a:t>Scenarios supported - </a:t>
            </a:r>
          </a:p>
          <a:p>
            <a:pPr marL="685800" lvl="1" indent="-231775" rtl="0">
              <a:spcBef>
                <a:spcPts val="1000"/>
              </a:spcBef>
              <a:spcAft>
                <a:spcPts val="0"/>
              </a:spcAft>
              <a:buSzPct val="100000"/>
              <a:buChar char="○"/>
            </a:pPr>
            <a:r>
              <a:rPr lang="en-US" sz="1500" dirty="0"/>
              <a:t>Taxi initial random location generation within boundary</a:t>
            </a:r>
          </a:p>
          <a:p>
            <a:pPr marL="685800" lvl="1" indent="-231775" rtl="0">
              <a:spcBef>
                <a:spcPts val="1000"/>
              </a:spcBef>
              <a:spcAft>
                <a:spcPts val="0"/>
              </a:spcAft>
              <a:buSzPct val="100000"/>
              <a:buChar char="○"/>
            </a:pPr>
            <a:r>
              <a:rPr lang="en-US" sz="1500" dirty="0"/>
              <a:t>Move taxi at every 1 min </a:t>
            </a:r>
          </a:p>
          <a:p>
            <a:pPr marL="685800" lvl="1" indent="-231775" rtl="0">
              <a:spcBef>
                <a:spcPts val="1000"/>
              </a:spcBef>
              <a:spcAft>
                <a:spcPts val="0"/>
              </a:spcAft>
              <a:buSzPct val="100000"/>
              <a:buChar char="○"/>
            </a:pPr>
            <a:r>
              <a:rPr lang="en-US" sz="1500" dirty="0"/>
              <a:t>Generate new coordinates from old coordinates</a:t>
            </a:r>
          </a:p>
          <a:p>
            <a:pPr marL="685800" lvl="1" indent="-231775" rtl="0">
              <a:spcBef>
                <a:spcPts val="1000"/>
              </a:spcBef>
              <a:spcAft>
                <a:spcPts val="0"/>
              </a:spcAft>
              <a:buSzPct val="100000"/>
              <a:buChar char="○"/>
            </a:pPr>
            <a:r>
              <a:rPr lang="en-US" sz="1500" dirty="0"/>
              <a:t>Validate coordinates within boundary or not</a:t>
            </a:r>
          </a:p>
          <a:p>
            <a:pPr marL="685800" lvl="1" indent="-231775" rtl="0">
              <a:spcBef>
                <a:spcPts val="1000"/>
              </a:spcBef>
              <a:spcAft>
                <a:spcPts val="0"/>
              </a:spcAft>
              <a:buSzPct val="100000"/>
              <a:buChar char="○"/>
            </a:pPr>
            <a:r>
              <a:rPr lang="en-US" sz="1500" dirty="0"/>
              <a:t>Push data to kinesis </a:t>
            </a:r>
          </a:p>
          <a:p>
            <a:pPr marL="0" indent="0">
              <a:buNone/>
            </a:pPr>
            <a:endParaRPr lang="en-US" sz="1500" dirty="0"/>
          </a:p>
        </p:txBody>
      </p:sp>
      <p:pic>
        <p:nvPicPr>
          <p:cNvPr id="7" name="Google Shape;245;p11">
            <a:extLst>
              <a:ext uri="{FF2B5EF4-FFF2-40B4-BE49-F238E27FC236}">
                <a16:creationId xmlns:a16="http://schemas.microsoft.com/office/drawing/2014/main" id="{E735118F-24FD-4337-A544-1BBA76249A08}"/>
              </a:ext>
            </a:extLst>
          </p:cNvPr>
          <p:cNvPicPr preferRelativeResize="0"/>
          <p:nvPr/>
        </p:nvPicPr>
        <p:blipFill>
          <a:blip r:embed="rId2">
            <a:alphaModFix/>
          </a:blip>
          <a:stretch>
            <a:fillRect/>
          </a:stretch>
        </p:blipFill>
        <p:spPr>
          <a:xfrm>
            <a:off x="5968180" y="3608696"/>
            <a:ext cx="6095999" cy="3143861"/>
          </a:xfrm>
          <a:prstGeom prst="rect">
            <a:avLst/>
          </a:prstGeom>
          <a:noFill/>
          <a:ln>
            <a:noFill/>
          </a:ln>
        </p:spPr>
      </p:pic>
    </p:spTree>
    <p:extLst>
      <p:ext uri="{BB962C8B-B14F-4D97-AF65-F5344CB8AC3E}">
        <p14:creationId xmlns:p14="http://schemas.microsoft.com/office/powerpoint/2010/main" val="22062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To simulate User Bookings scenarios and to showcase taxi movement on the UI</a:t>
            </a:r>
          </a:p>
          <a:p>
            <a:r>
              <a:rPr lang="en-US" sz="1700" dirty="0"/>
              <a:t>Description- User Simulator acts as a client user, the code is used for simulating the bookings for multiple users. The User simulator interacts with the backend lambda API’s to process the real-time feeds.</a:t>
            </a:r>
          </a:p>
          <a:p>
            <a:r>
              <a:rPr lang="en-US" sz="1700" dirty="0"/>
              <a:t>Steps to execute- The User Simulator code is a .</a:t>
            </a:r>
            <a:r>
              <a:rPr lang="en-US" sz="1700" dirty="0" err="1"/>
              <a:t>py</a:t>
            </a:r>
            <a:r>
              <a:rPr lang="en-US" sz="1700" dirty="0"/>
              <a:t> file currently hosted on the AWS EC2 machines. Each EC2 instance acts as a new user client, that way we are able to simultaneously initiate cab bookings.</a:t>
            </a:r>
          </a:p>
          <a:p>
            <a:r>
              <a:rPr lang="en-US" sz="1700" dirty="0"/>
              <a:t>Scenarios supported- </a:t>
            </a:r>
          </a:p>
          <a:p>
            <a:pPr marL="457200" lvl="1" indent="0">
              <a:buNone/>
            </a:pPr>
            <a:r>
              <a:rPr lang="en-US" sz="1700" dirty="0"/>
              <a:t>User Simulator Supports below activities:</a:t>
            </a:r>
          </a:p>
          <a:p>
            <a:pPr lvl="2"/>
            <a:r>
              <a:rPr lang="en-US" sz="1700" dirty="0"/>
              <a:t>User Signup/Registration</a:t>
            </a:r>
          </a:p>
          <a:p>
            <a:pPr lvl="2"/>
            <a:r>
              <a:rPr lang="en-US" sz="1700" dirty="0"/>
              <a:t>User Login</a:t>
            </a:r>
          </a:p>
          <a:p>
            <a:pPr lvl="2"/>
            <a:r>
              <a:rPr lang="en-US" sz="1700" dirty="0"/>
              <a:t>Taxi Search</a:t>
            </a:r>
          </a:p>
          <a:p>
            <a:pPr lvl="2"/>
            <a:r>
              <a:rPr lang="en-US" sz="1700" dirty="0"/>
              <a:t>Taxi confirmation</a:t>
            </a:r>
          </a:p>
          <a:p>
            <a:pPr lvl="2"/>
            <a:r>
              <a:rPr lang="en-US" sz="1700" dirty="0"/>
              <a:t>Ride Review</a:t>
            </a:r>
          </a:p>
          <a:p>
            <a:endParaRPr lang="en-IN" sz="1700" dirty="0"/>
          </a:p>
        </p:txBody>
      </p:sp>
      <p:pic>
        <p:nvPicPr>
          <p:cNvPr id="5" name="Picture 4" descr="Text&#10;&#10;Description automatically generated">
            <a:extLst>
              <a:ext uri="{FF2B5EF4-FFF2-40B4-BE49-F238E27FC236}">
                <a16:creationId xmlns:a16="http://schemas.microsoft.com/office/drawing/2014/main" id="{C953F174-CBBF-4A3F-A7F4-D272BEF37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560" y="3429000"/>
            <a:ext cx="5899404" cy="3235708"/>
          </a:xfrm>
          <a:prstGeom prst="rect">
            <a:avLst/>
          </a:prstGeom>
        </p:spPr>
      </p:pic>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payments frontend is hosted in EC2 which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643467" y="321734"/>
            <a:ext cx="4970877" cy="1135737"/>
          </a:xfrm>
        </p:spPr>
        <p:txBody>
          <a:bodyPr>
            <a:normAutofit/>
          </a:bodyPr>
          <a:lstStyle/>
          <a:p>
            <a:r>
              <a:rPr lang="en-US" sz="3600"/>
              <a:t>Insights Highlights</a:t>
            </a:r>
            <a:endParaRPr lang="en-IN" sz="3600" dirty="0"/>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643468" y="1782981"/>
            <a:ext cx="4970877" cy="4393982"/>
          </a:xfrm>
        </p:spPr>
        <p:txBody>
          <a:bodyPr>
            <a:normAutofit/>
          </a:bodyPr>
          <a:lstStyle/>
          <a:p>
            <a:r>
              <a:rPr lang="en-US" sz="2000" dirty="0"/>
              <a:t>Purpose – To better understand the user &amp; location landscape and to provide better quality of services.</a:t>
            </a:r>
          </a:p>
          <a:p>
            <a:r>
              <a:rPr lang="en-US" sz="2000" dirty="0"/>
              <a:t>We currently provide insights on the following aggregations:</a:t>
            </a:r>
          </a:p>
          <a:p>
            <a:pPr lvl="1"/>
            <a:r>
              <a:rPr lang="en-US" sz="2000" dirty="0"/>
              <a:t>Taxi traffic density patterns based on hour and day</a:t>
            </a:r>
          </a:p>
          <a:p>
            <a:pPr lvl="1"/>
            <a:r>
              <a:rPr lang="en-US" sz="2000" dirty="0"/>
              <a:t>Average service ratings per day</a:t>
            </a:r>
          </a:p>
          <a:p>
            <a:pPr lvl="1"/>
            <a:r>
              <a:rPr lang="en-US" sz="2000" dirty="0"/>
              <a:t>User Taxi Preference per day</a:t>
            </a:r>
          </a:p>
          <a:p>
            <a:pPr lvl="1"/>
            <a:r>
              <a:rPr lang="en-US" sz="2000" dirty="0"/>
              <a:t>Booking clusters per day</a:t>
            </a:r>
          </a:p>
          <a:p>
            <a:pPr lvl="1"/>
            <a:r>
              <a:rPr lang="en-US" sz="2000" dirty="0"/>
              <a:t>High - Low cab localities per day</a:t>
            </a:r>
          </a:p>
          <a:p>
            <a:r>
              <a:rPr lang="en-US" sz="2000" dirty="0"/>
              <a:t>The insights are available via the Jupyter notebook hosted on the </a:t>
            </a:r>
            <a:r>
              <a:rPr lang="en-US" sz="2000" b="1" dirty="0"/>
              <a:t>AWS SageMaker</a:t>
            </a:r>
          </a:p>
        </p:txBody>
      </p:sp>
      <p:pic>
        <p:nvPicPr>
          <p:cNvPr id="11" name="Picture 10">
            <a:extLst>
              <a:ext uri="{FF2B5EF4-FFF2-40B4-BE49-F238E27FC236}">
                <a16:creationId xmlns:a16="http://schemas.microsoft.com/office/drawing/2014/main" id="{2C64B820-A322-400F-B3A5-0C0C0049C70C}"/>
              </a:ext>
            </a:extLst>
          </p:cNvPr>
          <p:cNvPicPr>
            <a:picLocks noChangeAspect="1"/>
          </p:cNvPicPr>
          <p:nvPr/>
        </p:nvPicPr>
        <p:blipFill rotWithShape="1">
          <a:blip r:embed="rId2"/>
          <a:srcRect l="7405" r="16789" b="-4"/>
          <a:stretch/>
        </p:blipFill>
        <p:spPr>
          <a:xfrm>
            <a:off x="6256249" y="3021000"/>
            <a:ext cx="1379820" cy="1526696"/>
          </a:xfrm>
          <a:prstGeom prst="rect">
            <a:avLst/>
          </a:prstGeom>
        </p:spPr>
      </p:pic>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384DC69-5E59-4A72-916A-54B602280337}"/>
              </a:ext>
            </a:extLst>
          </p:cNvPr>
          <p:cNvPicPr>
            <a:picLocks noChangeAspect="1"/>
          </p:cNvPicPr>
          <p:nvPr/>
        </p:nvPicPr>
        <p:blipFill rotWithShape="1">
          <a:blip r:embed="rId3"/>
          <a:srcRect r="3" b="3815"/>
          <a:stretch/>
        </p:blipFill>
        <p:spPr>
          <a:xfrm>
            <a:off x="6353704" y="5002449"/>
            <a:ext cx="5689600" cy="1758338"/>
          </a:xfrm>
          <a:prstGeom prst="rect">
            <a:avLst/>
          </a:prstGeom>
        </p:spPr>
      </p:pic>
      <p:pic>
        <p:nvPicPr>
          <p:cNvPr id="5" name="Picture 4">
            <a:extLst>
              <a:ext uri="{FF2B5EF4-FFF2-40B4-BE49-F238E27FC236}">
                <a16:creationId xmlns:a16="http://schemas.microsoft.com/office/drawing/2014/main" id="{A58D66CB-7869-4DB3-B560-BF3445EAD3CC}"/>
              </a:ext>
            </a:extLst>
          </p:cNvPr>
          <p:cNvPicPr>
            <a:picLocks noChangeAspect="1"/>
          </p:cNvPicPr>
          <p:nvPr/>
        </p:nvPicPr>
        <p:blipFill>
          <a:blip r:embed="rId4"/>
          <a:stretch>
            <a:fillRect/>
          </a:stretch>
        </p:blipFill>
        <p:spPr>
          <a:xfrm>
            <a:off x="5598199" y="315791"/>
            <a:ext cx="2695920" cy="2408006"/>
          </a:xfrm>
          <a:prstGeom prst="rect">
            <a:avLst/>
          </a:prstGeom>
        </p:spPr>
      </p:pic>
      <p:pic>
        <p:nvPicPr>
          <p:cNvPr id="21" name="Picture 20">
            <a:extLst>
              <a:ext uri="{FF2B5EF4-FFF2-40B4-BE49-F238E27FC236}">
                <a16:creationId xmlns:a16="http://schemas.microsoft.com/office/drawing/2014/main" id="{6D955F4D-DEC4-40B4-9ADE-507E2C59BC34}"/>
              </a:ext>
            </a:extLst>
          </p:cNvPr>
          <p:cNvPicPr>
            <a:picLocks noChangeAspect="1"/>
          </p:cNvPicPr>
          <p:nvPr/>
        </p:nvPicPr>
        <p:blipFill rotWithShape="1">
          <a:blip r:embed="rId5"/>
          <a:srcRect r="11180" b="6"/>
          <a:stretch/>
        </p:blipFill>
        <p:spPr>
          <a:xfrm>
            <a:off x="8294120" y="326847"/>
            <a:ext cx="3749184" cy="4220849"/>
          </a:xfrm>
          <a:prstGeom prst="rect">
            <a:avLst/>
          </a:prstGeom>
        </p:spPr>
      </p:pic>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95623"/>
            <a:ext cx="4100720" cy="41007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640" y="1395623"/>
            <a:ext cx="4100720" cy="41007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1280" y="1395623"/>
            <a:ext cx="4100720" cy="4100720"/>
          </a:xfrm>
          <a:prstGeom prst="rect">
            <a:avLst/>
          </a:prstGeom>
        </p:spPr>
      </p:pic>
    </p:spTree>
    <p:extLst>
      <p:ext uri="{BB962C8B-B14F-4D97-AF65-F5344CB8AC3E}">
        <p14:creationId xmlns:p14="http://schemas.microsoft.com/office/powerpoint/2010/main" val="183809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 ;)</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id="{ACE68108-3979-4920-8E13-D605D60BB8C0}"/>
              </a:ext>
            </a:extLst>
          </p:cNvPr>
          <p:cNvGraphicFramePr>
            <a:graphicFrameLocks noChangeAspect="1"/>
          </p:cNvGraphicFramePr>
          <p:nvPr>
            <p:extLst>
              <p:ext uri="{D42A27DB-BD31-4B8C-83A1-F6EECF244321}">
                <p14:modId xmlns:p14="http://schemas.microsoft.com/office/powerpoint/2010/main" val="77507310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name="Acrobat Document" r:id="rId3" imgW="6865230" imgH="16375207" progId="AcroExch.Document.DC">
                  <p:embed/>
                </p:oleObj>
              </mc:Choice>
              <mc:Fallback>
                <p:oleObj name="Acrobat Document" r:id="rId3" imgW="6865230" imgH="16375207" progId="AcroExch.Document.DC">
                  <p:embed/>
                  <p:pic>
                    <p:nvPicPr>
                      <p:cNvPr id="0" name=""/>
                      <p:cNvPicPr/>
                      <p:nvPr/>
                    </p:nvPicPr>
                    <p:blipFill>
                      <a:blip r:embed="rId4"/>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417" progId="Package">
                  <p:embed/>
                </p:oleObj>
              </mc:Choice>
              <mc:Fallback>
                <p:oleObj name="Packager Shell Object" showAsIcon="1" r:id="rId5" imgW="914400" imgH="792417" progId="Package">
                  <p:embed/>
                  <p:pic>
                    <p:nvPicPr>
                      <p:cNvPr id="0" name=""/>
                      <p:cNvPicPr/>
                      <p:nvPr/>
                    </p:nvPicPr>
                    <p:blipFill>
                      <a:blip r:embed="rId6"/>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1560</TotalTime>
  <Words>887</Words>
  <Application>Microsoft Office PowerPoint</Application>
  <PresentationFormat>Widescreen</PresentationFormat>
  <Paragraphs>97</Paragraphs>
  <Slides>19</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19</vt:i4>
      </vt:variant>
    </vt:vector>
  </HeadingPairs>
  <TitlesOfParts>
    <vt:vector size="27" baseType="lpstr">
      <vt:lpstr>Arial</vt:lpstr>
      <vt:lpstr>Calibri</vt:lpstr>
      <vt:lpstr>Calibri Light</vt:lpstr>
      <vt:lpstr>Lucida Fax</vt:lpstr>
      <vt:lpstr>Wingdings</vt: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PowerPoint Presentation</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53</cp:revision>
  <dcterms:created xsi:type="dcterms:W3CDTF">2021-09-08T04:10:48Z</dcterms:created>
  <dcterms:modified xsi:type="dcterms:W3CDTF">2021-09-19T05:46:01Z</dcterms:modified>
</cp:coreProperties>
</file>